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3"/>
  </p:sldMasterIdLst>
  <p:notesMasterIdLst>
    <p:notesMasterId r:id="rId29"/>
  </p:notesMasterIdLst>
  <p:handoutMasterIdLst>
    <p:handoutMasterId r:id="rId30"/>
  </p:handoutMasterIdLst>
  <p:sldIdLst>
    <p:sldId id="416" r:id="rId4"/>
    <p:sldId id="417" r:id="rId5"/>
    <p:sldId id="443" r:id="rId6"/>
    <p:sldId id="442" r:id="rId7"/>
    <p:sldId id="429" r:id="rId8"/>
    <p:sldId id="430" r:id="rId9"/>
    <p:sldId id="420" r:id="rId10"/>
    <p:sldId id="419" r:id="rId11"/>
    <p:sldId id="435" r:id="rId12"/>
    <p:sldId id="421" r:id="rId13"/>
    <p:sldId id="426" r:id="rId14"/>
    <p:sldId id="424" r:id="rId15"/>
    <p:sldId id="431" r:id="rId16"/>
    <p:sldId id="434" r:id="rId17"/>
    <p:sldId id="432" r:id="rId18"/>
    <p:sldId id="433" r:id="rId19"/>
    <p:sldId id="438" r:id="rId20"/>
    <p:sldId id="439" r:id="rId21"/>
    <p:sldId id="441" r:id="rId22"/>
    <p:sldId id="444" r:id="rId23"/>
    <p:sldId id="418" r:id="rId24"/>
    <p:sldId id="409" r:id="rId25"/>
    <p:sldId id="436" r:id="rId26"/>
    <p:sldId id="437" r:id="rId27"/>
    <p:sldId id="440" r:id="rId2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1 - Copilot getting started" id="{1544AAB7-22C5-4ADB-9EFE-13343251DA2E}">
          <p14:sldIdLst>
            <p14:sldId id="443"/>
          </p14:sldIdLst>
        </p14:section>
        <p14:section name="2 - Copilot Agents" id="{686E0881-8CB2-48FA-AC7F-07EFDCB451F5}">
          <p14:sldIdLst>
            <p14:sldId id="442"/>
          </p14:sldIdLst>
        </p14:section>
        <p14:section name="3- ETD+Sentinel" id="{FDEC1A34-4753-47E4-9F08-BF820F84523F}">
          <p14:sldIdLst>
            <p14:sldId id="429"/>
            <p14:sldId id="430"/>
            <p14:sldId id="420"/>
            <p14:sldId id="419"/>
            <p14:sldId id="435"/>
            <p14:sldId id="421"/>
            <p14:sldId id="426"/>
            <p14:sldId id="424"/>
            <p14:sldId id="431"/>
            <p14:sldId id="434"/>
            <p14:sldId id="432"/>
            <p14:sldId id="433"/>
          </p14:sldIdLst>
        </p14:section>
        <p14:section name="4 - Secure SAP App" id="{F66A68E6-E20C-46BC-91DC-8814F2FB0918}">
          <p14:sldIdLst>
            <p14:sldId id="438"/>
            <p14:sldId id="439"/>
            <p14:sldId id="441"/>
          </p14:sldIdLst>
        </p14:section>
        <p14:section name="5 - SAP IDM to Entra ID migration" id="{985E32AB-5BB7-4C47-81EB-EB71452594F1}">
          <p14:sldIdLst>
            <p14:sldId id="444"/>
          </p14:sldIdLst>
        </p14:section>
        <p14:section name="Go go go" id="{1CFCC745-F74D-4ABA-A995-42DAACFA49F4}">
          <p14:sldIdLst>
            <p14:sldId id="418"/>
          </p14:sldIdLst>
        </p14:section>
        <p14:section name="Followup" id="{E228A65D-4B95-4FEE-9A69-F629087D1923}">
          <p14:sldIdLst>
            <p14:sldId id="409"/>
          </p14:sldIdLst>
        </p14:section>
        <p14:section name="drawings" id="{20372A3F-51AA-4749-8E2E-0F3DB53938C1}">
          <p14:sldIdLst>
            <p14:sldId id="436"/>
            <p14:sldId id="437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6D3"/>
    <a:srgbClr val="22485B"/>
    <a:srgbClr val="000000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96" d="100"/>
          <a:sy n="96" d="100"/>
        </p:scale>
        <p:origin x="1332" y="31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541424195" sldId="2147483724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541424195" sldId="2147483724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31.03.2025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31.03.2025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B5ECAC-CDB5-EF24-C419-1CE2FD6C9BF2}"/>
              </a:ext>
            </a:extLst>
          </p:cNvPr>
          <p:cNvSpPr txBox="1"/>
          <p:nvPr userDrawn="1"/>
        </p:nvSpPr>
        <p:spPr>
          <a:xfrm>
            <a:off x="9555687" y="5096368"/>
            <a:ext cx="222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endParaRPr lang="de-DE" dirty="0">
              <a:solidFill>
                <a:schemeClr val="bg1"/>
              </a:solidFill>
            </a:endParaRPr>
          </a:p>
          <a:p>
            <a:pPr algn="l"/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7B9A9-6939-E494-6C46-B0578ABD00FC}"/>
              </a:ext>
            </a:extLst>
          </p:cNvPr>
          <p:cNvSpPr txBox="1"/>
          <p:nvPr userDrawn="1"/>
        </p:nvSpPr>
        <p:spPr>
          <a:xfrm>
            <a:off x="9555687" y="5800868"/>
            <a:ext cx="2336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4th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April</a:t>
            </a:r>
          </a:p>
          <a:p>
            <a:pPr algn="l"/>
            <a:r>
              <a:rPr lang="de-DE" sz="1400" b="0" dirty="0">
                <a:solidFill>
                  <a:schemeClr val="bg1"/>
                </a:solidFill>
              </a:rPr>
              <a:t>RheinMain </a:t>
            </a:r>
            <a:r>
              <a:rPr lang="de-DE" sz="1400" b="0" dirty="0" err="1">
                <a:solidFill>
                  <a:schemeClr val="bg1"/>
                </a:solidFill>
              </a:rPr>
              <a:t>Congress</a:t>
            </a:r>
            <a:r>
              <a:rPr lang="de-DE" sz="1400" b="0" dirty="0">
                <a:solidFill>
                  <a:schemeClr val="bg1"/>
                </a:solidFill>
              </a:rPr>
              <a:t> Center, Wiesbaden</a:t>
            </a:r>
            <a:endParaRPr lang="en-DE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31.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EFE3F-98C0-3CD7-3D7F-C29E4EFA5B64}"/>
              </a:ext>
            </a:extLst>
          </p:cNvPr>
          <p:cNvSpPr txBox="1"/>
          <p:nvPr userDrawn="1"/>
        </p:nvSpPr>
        <p:spPr>
          <a:xfrm>
            <a:off x="8806849" y="6214240"/>
            <a:ext cx="285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31.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9BDE1-3D61-7E93-F41E-071AE288F487}"/>
              </a:ext>
            </a:extLst>
          </p:cNvPr>
          <p:cNvSpPr txBox="1"/>
          <p:nvPr userDrawn="1"/>
        </p:nvSpPr>
        <p:spPr>
          <a:xfrm>
            <a:off x="8806850" y="6214240"/>
            <a:ext cx="270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443BA-9941-3985-E8D3-C6FCDD2A5C29}"/>
              </a:ext>
            </a:extLst>
          </p:cNvPr>
          <p:cNvSpPr txBox="1"/>
          <p:nvPr userDrawn="1"/>
        </p:nvSpPr>
        <p:spPr>
          <a:xfrm>
            <a:off x="11753711" y="981355"/>
            <a:ext cx="39240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0" dirty="0">
                <a:solidFill>
                  <a:srgbClr val="22485B"/>
                </a:solidFill>
              </a:rPr>
              <a:t>2025</a:t>
            </a:r>
            <a:endParaRPr lang="en-DE" sz="1200" b="0" dirty="0">
              <a:solidFill>
                <a:srgbClr val="22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31. März 2025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03" r:id="rId7"/>
    <p:sldLayoutId id="2147483704" r:id="rId8"/>
    <p:sldLayoutId id="2147483679" r:id="rId9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security-insider/intelligence-reports/microsoft-digital-defense-report-2024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schmitt@sap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hyperlink" Target="https://www.linkedin.com/in/martin-pankraz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i-management-policy-snippets/blob/master/examples/Request%20OAuth2%20access%20token%20from%20SAP%20using%20AAD%20JWT%20token.xml" TargetMode="External"/><Relationship Id="rId2" Type="http://schemas.openxmlformats.org/officeDocument/2006/relationships/hyperlink" Target="https://api.sap.com/policytemplate/Principal_Propagation_via_Entra_I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neaky-goggles" TargetMode="External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2025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CC65B-427E-E779-BBF4-95004DB32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Rank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👇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3178F-79F2-B494-8446-07BC7A3B4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 dirty="0" err="1"/>
              <a:t>go</a:t>
            </a:r>
            <a:r>
              <a:rPr lang="de-DE" cap="none" dirty="0"/>
              <a:t>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here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partnership</a:t>
            </a:r>
            <a:r>
              <a:rPr lang="de-DE" cap="none" dirty="0"/>
              <a:t> </a:t>
            </a:r>
            <a:r>
              <a:rPr lang="de-DE" cap="none" dirty="0" err="1"/>
              <a:t>between</a:t>
            </a:r>
            <a:r>
              <a:rPr lang="de-DE" cap="none" dirty="0"/>
              <a:t> ETD and Sentinel?</a:t>
            </a:r>
            <a:endParaRPr lang="en-DE" cap="none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2D2E83E-C221-6E07-A10E-6B4DDCA4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04" y="2213113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5FD7-6049-355C-7C89-608A0A566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Raise </a:t>
            </a:r>
            <a:r>
              <a:rPr lang="de-DE" cap="none" dirty="0" err="1"/>
              <a:t>the</a:t>
            </a:r>
            <a:r>
              <a:rPr lang="de-DE" cap="none" dirty="0"/>
              <a:t> bar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SAP </a:t>
            </a:r>
            <a:r>
              <a:rPr lang="de-DE" cap="none" dirty="0" err="1"/>
              <a:t>sign</a:t>
            </a:r>
            <a:r>
              <a:rPr lang="de-DE" cap="none" dirty="0"/>
              <a:t>-ins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better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/>
              <a:t>best</a:t>
            </a:r>
            <a:endParaRPr lang="en-DE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C3932-8E64-609B-B6C1-5B379AD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47" y="1105027"/>
            <a:ext cx="9296986" cy="525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7A9A3-23BF-1FD1-0083-E4491D1A8262}"/>
              </a:ext>
            </a:extLst>
          </p:cNvPr>
          <p:cNvSpPr txBox="1"/>
          <p:nvPr/>
        </p:nvSpPr>
        <p:spPr>
          <a:xfrm>
            <a:off x="2934501" y="6453134"/>
            <a:ext cx="689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Microsoft </a:t>
            </a:r>
            <a:r>
              <a:rPr lang="de-DE" dirty="0" err="1">
                <a:hlinkClick r:id="rId3"/>
              </a:rPr>
              <a:t>Digitial</a:t>
            </a:r>
            <a:r>
              <a:rPr lang="de-DE" dirty="0">
                <a:hlinkClick r:id="rId3"/>
              </a:rPr>
              <a:t> Defense Report 2024</a:t>
            </a:r>
            <a:r>
              <a:rPr lang="de-DE" dirty="0"/>
              <a:t>	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60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BD36-6EB6-5A79-8780-1AED4716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1B70-0EB5-EFD6-AB9F-7EAAFD966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89485-AF5C-5B8A-6751-9064AA093542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📬michael.schmitt@sap.com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C8F94-DA9D-0558-AFD8-3D1E2AE3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B4004E-3865-5F1D-628C-FAA859AD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68" y="1863823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427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3DA88-5F4A-9424-EB97-45F8699C81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cap="none" dirty="0"/>
              <a:t>Secure SAP app integration with Microsoft	</a:t>
            </a:r>
            <a:endParaRPr lang="en-DE" cap="none" dirty="0"/>
          </a:p>
        </p:txBody>
      </p:sp>
      <p:pic>
        <p:nvPicPr>
          <p:cNvPr id="1026" name="Picture 2" descr="Architecture overview showing integration between Power Platform and SAP services using SSO via Azure API Management">
            <a:extLst>
              <a:ext uri="{FF2B5EF4-FFF2-40B4-BE49-F238E27FC236}">
                <a16:creationId xmlns:a16="http://schemas.microsoft.com/office/drawing/2014/main" id="{4F5F85F2-E7B9-F1F8-4E24-0123B5CF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1253871"/>
            <a:ext cx="10040595" cy="54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7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E76C-AD68-98BD-9E27-2986F5B4E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Official </a:t>
            </a:r>
            <a:r>
              <a:rPr lang="de-DE" cap="none" dirty="0" err="1"/>
              <a:t>configurations</a:t>
            </a:r>
            <a:r>
              <a:rPr lang="de-DE" cap="none" dirty="0"/>
              <a:t> on </a:t>
            </a:r>
            <a:r>
              <a:rPr lang="de-DE" cap="none" dirty="0">
                <a:hlinkClick r:id="rId2"/>
              </a:rPr>
              <a:t>SAP API hub</a:t>
            </a:r>
            <a:r>
              <a:rPr lang="de-DE" cap="none" dirty="0"/>
              <a:t> and </a:t>
            </a:r>
            <a:r>
              <a:rPr lang="de-DE" cap="none" dirty="0">
                <a:hlinkClick r:id="rId3"/>
              </a:rPr>
              <a:t>Azure </a:t>
            </a:r>
            <a:r>
              <a:rPr lang="de-DE" cap="none" dirty="0" err="1">
                <a:hlinkClick r:id="rId3"/>
              </a:rPr>
              <a:t>platform</a:t>
            </a:r>
            <a:endParaRPr lang="de-DE" cap="none" dirty="0"/>
          </a:p>
          <a:p>
            <a:r>
              <a:rPr lang="de-DE" cap="none" dirty="0" err="1"/>
              <a:t>give</a:t>
            </a:r>
            <a:r>
              <a:rPr lang="de-DE" cap="none" dirty="0"/>
              <a:t> </a:t>
            </a:r>
            <a:r>
              <a:rPr lang="de-DE" cap="none" dirty="0" err="1"/>
              <a:t>piece</a:t>
            </a:r>
            <a:r>
              <a:rPr lang="de-DE" cap="none" dirty="0"/>
              <a:t> </a:t>
            </a:r>
            <a:r>
              <a:rPr lang="de-DE" cap="none" dirty="0" err="1"/>
              <a:t>of</a:t>
            </a:r>
            <a:r>
              <a:rPr lang="de-DE" cap="none" dirty="0"/>
              <a:t> </a:t>
            </a:r>
            <a:r>
              <a:rPr lang="de-DE" cap="none" dirty="0" err="1"/>
              <a:t>mind</a:t>
            </a:r>
            <a:endParaRPr lang="en-DE" cap="none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B3B3E8-FFB1-95AF-AD2E-D8B34F720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5" y="1211552"/>
            <a:ext cx="5907264" cy="411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681E9-F886-110B-4F2A-700E783E8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736" y="1211552"/>
            <a:ext cx="5907264" cy="443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6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064E3-6B0C-956A-F6D6-E3E97A6DAD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APIM </a:t>
            </a:r>
            <a:r>
              <a:rPr lang="de-DE" cap="none" dirty="0" err="1"/>
              <a:t>integration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SAP </a:t>
            </a:r>
            <a:r>
              <a:rPr lang="de-DE" cap="none" dirty="0" err="1"/>
              <a:t>should</a:t>
            </a:r>
            <a:r>
              <a:rPr lang="de-DE" cap="none" dirty="0"/>
              <a:t> </a:t>
            </a:r>
            <a:r>
              <a:rPr lang="de-DE" cap="none" dirty="0" err="1"/>
              <a:t>focus</a:t>
            </a:r>
            <a:r>
              <a:rPr lang="de-DE" cap="none" dirty="0"/>
              <a:t> </a:t>
            </a:r>
            <a:r>
              <a:rPr lang="de-DE" cap="none" dirty="0" err="1"/>
              <a:t>next</a:t>
            </a:r>
            <a:r>
              <a:rPr lang="de-DE" cap="none" dirty="0"/>
              <a:t>? 👇</a:t>
            </a:r>
            <a:endParaRPr lang="en-DE" cap="none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FE33588-0BD9-3EEF-81F6-66B292DD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8507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394252"/>
          </a:xfrm>
        </p:spPr>
        <p:txBody>
          <a:bodyPr/>
          <a:lstStyle/>
          <a:p>
            <a:pPr algn="ctr"/>
            <a:r>
              <a:rPr lang="de-DE" cap="none" dirty="0">
                <a:latin typeface="+mn-lt"/>
                <a:hlinkClick r:id="rId2"/>
              </a:rPr>
              <a:t>https://aka.ms/techxchange-msft</a:t>
            </a:r>
            <a:endParaRPr lang="de-DE" cap="none" dirty="0">
              <a:latin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BB38AE-CC1C-7BC1-B6D5-F7385F92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6318"/>
          <a:stretch/>
        </p:blipFill>
        <p:spPr>
          <a:xfrm>
            <a:off x="3533165" y="907774"/>
            <a:ext cx="6301409" cy="1444356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216F771E-7A56-EFD2-357E-ED9124BC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3" y="2421705"/>
            <a:ext cx="5055125" cy="1800657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D933A372-CF9A-B337-BB4A-12C3E94F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4368229"/>
            <a:ext cx="5053699" cy="180065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3AFF5356-74CA-2758-78CD-72F1EF37E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2421705"/>
            <a:ext cx="5077263" cy="1800657"/>
          </a:xfrm>
          <a:prstGeom prst="rect">
            <a:avLst/>
          </a:prstGeom>
        </p:spPr>
      </p:pic>
      <p:pic>
        <p:nvPicPr>
          <p:cNvPr id="12" name="Picture 11" descr="A close up of a text&#10;&#10;AI-generated content may be incorrect.">
            <a:extLst>
              <a:ext uri="{FF2B5EF4-FFF2-40B4-BE49-F238E27FC236}">
                <a16:creationId xmlns:a16="http://schemas.microsoft.com/office/drawing/2014/main" id="{931D2DB4-DB26-1386-85EB-F9DE85D3B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5268558"/>
            <a:ext cx="5182567" cy="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16210-10AB-3A26-8B1F-BF6866730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DDEB101-0803-F825-31C5-DC82E16D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6519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5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0E697-6D4E-6EA4-B0AF-19C93072F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961" y="1878151"/>
            <a:ext cx="10795414" cy="3628128"/>
          </a:xfrm>
        </p:spPr>
        <p:txBody>
          <a:bodyPr/>
          <a:lstStyle/>
          <a:p>
            <a:r>
              <a:rPr lang="en-US" sz="4800" dirty="0">
                <a:hlinkClick r:id="rId2"/>
              </a:rPr>
              <a:t>https://aka.ms/techxchange-msft</a:t>
            </a:r>
            <a:endParaRPr lang="en-US" sz="4800" dirty="0"/>
          </a:p>
          <a:p>
            <a:r>
              <a:rPr lang="en-US" sz="4800" dirty="0">
                <a:hlinkClick r:id="rId3"/>
              </a:rPr>
              <a:t>https://aka.ms/sneaky-goggles</a:t>
            </a:r>
            <a:r>
              <a:rPr lang="en-US" sz="4800" dirty="0"/>
              <a:t> </a:t>
            </a:r>
            <a:endParaRPr lang="en-DE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7C8FC-E535-1114-7836-5641C7F72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Ready, Set, GO!</a:t>
            </a:r>
            <a:endParaRPr lang="en-DE" dirty="0"/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9B43B401-16DC-F686-8AD2-4338E2C13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8" y="2016952"/>
            <a:ext cx="569843" cy="5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ED5F5-EC46-5EFF-4CAC-1B7B010B7144}"/>
              </a:ext>
            </a:extLst>
          </p:cNvPr>
          <p:cNvSpPr txBox="1"/>
          <p:nvPr/>
        </p:nvSpPr>
        <p:spPr>
          <a:xfrm>
            <a:off x="330166" y="3272803"/>
            <a:ext cx="854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👀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819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 Link bleibt 30 Tage offen.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9C5A1-80F8-3590-7802-0261ADCC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47" y="1117194"/>
            <a:ext cx="8651112" cy="5588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00564-06D1-1812-E0E2-BAE6320653BF}"/>
              </a:ext>
            </a:extLst>
          </p:cNvPr>
          <p:cNvSpPr/>
          <p:nvPr/>
        </p:nvSpPr>
        <p:spPr>
          <a:xfrm>
            <a:off x="9100226" y="1172183"/>
            <a:ext cx="1240276" cy="243191"/>
          </a:xfrm>
          <a:prstGeom prst="rect">
            <a:avLst/>
          </a:prstGeom>
          <a:solidFill>
            <a:srgbClr val="3376D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65C1D-AE8E-875C-F939-A9217CCF5C74}"/>
              </a:ext>
            </a:extLst>
          </p:cNvPr>
          <p:cNvSpPr/>
          <p:nvPr/>
        </p:nvSpPr>
        <p:spPr>
          <a:xfrm>
            <a:off x="8191500" y="6248400"/>
            <a:ext cx="1800225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75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83BC0-0B2B-300C-DDCF-6F5375F24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DBA28A-96C3-6634-3600-BA36CC4B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79" y="1243453"/>
            <a:ext cx="5080641" cy="5204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6598A-E450-97DE-A568-BAF46594A7D5}"/>
              </a:ext>
            </a:extLst>
          </p:cNvPr>
          <p:cNvSpPr/>
          <p:nvPr/>
        </p:nvSpPr>
        <p:spPr>
          <a:xfrm>
            <a:off x="3555679" y="5936236"/>
            <a:ext cx="1283021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3D662-5206-07A7-5887-AF14024CF6F8}"/>
              </a:ext>
            </a:extLst>
          </p:cNvPr>
          <p:cNvSpPr/>
          <p:nvPr/>
        </p:nvSpPr>
        <p:spPr>
          <a:xfrm>
            <a:off x="5276850" y="3845939"/>
            <a:ext cx="1104236" cy="306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74F12E-279E-3B6A-50F7-C8C4EC2E1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1504681"/>
            <a:ext cx="878327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03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4B7A-9288-BC89-1A8A-783F813F3B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83969-1A7B-67A0-8363-A233C371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13" y="1170320"/>
            <a:ext cx="5013462" cy="5424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BE92B-85B9-257E-280E-89FFF10B3F5F}"/>
              </a:ext>
            </a:extLst>
          </p:cNvPr>
          <p:cNvSpPr/>
          <p:nvPr/>
        </p:nvSpPr>
        <p:spPr>
          <a:xfrm>
            <a:off x="5602333" y="5431585"/>
            <a:ext cx="2309215" cy="333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BF2BC-D309-98B9-4596-5B539B23F421}"/>
              </a:ext>
            </a:extLst>
          </p:cNvPr>
          <p:cNvSpPr/>
          <p:nvPr/>
        </p:nvSpPr>
        <p:spPr>
          <a:xfrm>
            <a:off x="5506255" y="3794941"/>
            <a:ext cx="2763102" cy="707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768CC-1A0A-678E-53FA-EBD8A6C191EF}"/>
              </a:ext>
            </a:extLst>
          </p:cNvPr>
          <p:cNvSpPr/>
          <p:nvPr/>
        </p:nvSpPr>
        <p:spPr>
          <a:xfrm>
            <a:off x="5337289" y="6180333"/>
            <a:ext cx="924363" cy="333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645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C335-387E-4840-2D75-93765132B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0A50C-3463-D9BB-0C62-8F8333322B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3ADFFB0-BF43-1A50-6591-664686B5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47141"/>
            <a:ext cx="4762500" cy="4762500"/>
          </a:xfrm>
          <a:prstGeom prst="rect">
            <a:avLst/>
          </a:prstGeom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5A0537C-8E83-9F50-4062-6D9366FD0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20" y="1147141"/>
            <a:ext cx="4762500" cy="476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4AF1C3-B8E8-AE37-0E9B-678E09798CBA}"/>
              </a:ext>
            </a:extLst>
          </p:cNvPr>
          <p:cNvSpPr txBox="1"/>
          <p:nvPr/>
        </p:nvSpPr>
        <p:spPr>
          <a:xfrm>
            <a:off x="768626" y="5732184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H02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74AC9-C62F-61DA-E91E-03E121B734FD}"/>
              </a:ext>
            </a:extLst>
          </p:cNvPr>
          <p:cNvSpPr txBox="1"/>
          <p:nvPr/>
        </p:nvSpPr>
        <p:spPr>
          <a:xfrm>
            <a:off x="6901070" y="5732184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H22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488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FC965-15BE-7FDF-D8A5-9D4F5116CC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9EA9FB8-E067-1344-6211-DDABEDFD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6" y="1206776"/>
            <a:ext cx="47625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C0EF1-98E6-311B-888A-944D6490DF58}"/>
              </a:ext>
            </a:extLst>
          </p:cNvPr>
          <p:cNvSpPr txBox="1"/>
          <p:nvPr/>
        </p:nvSpPr>
        <p:spPr>
          <a:xfrm>
            <a:off x="768626" y="5732184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H12</a:t>
            </a:r>
            <a:endParaRPr lang="en-DE" dirty="0"/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B130BA6-F428-2236-C8F5-13B16404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20" y="1206776"/>
            <a:ext cx="4762500" cy="476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B3F3D1-8F43-A11D-2A77-E1B30F8803A6}"/>
              </a:ext>
            </a:extLst>
          </p:cNvPr>
          <p:cNvSpPr txBox="1"/>
          <p:nvPr/>
        </p:nvSpPr>
        <p:spPr>
          <a:xfrm>
            <a:off x="6901070" y="5732184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H32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29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525-1731-1EEB-8935-39B31255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4203E92C-AE7C-4A8D-1776-4E651ACE059C}"/>
              </a:ext>
            </a:extLst>
          </p:cNvPr>
          <p:cNvSpPr/>
          <p:nvPr/>
        </p:nvSpPr>
        <p:spPr>
          <a:xfrm>
            <a:off x="803051" y="1552654"/>
            <a:ext cx="3428966" cy="3752694"/>
          </a:xfrm>
          <a:prstGeom prst="roundRect">
            <a:avLst>
              <a:gd name="adj" fmla="val 4549"/>
            </a:avLst>
          </a:prstGeom>
          <a:solidFill>
            <a:schemeClr val="bg1"/>
          </a:solidFill>
          <a:ln w="19050">
            <a:solidFill>
              <a:srgbClr val="007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626B-49B1-76F8-985A-6AAFD8242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ETD </a:t>
            </a:r>
            <a:r>
              <a:rPr lang="de-DE" cap="none" dirty="0" err="1"/>
              <a:t>supplies</a:t>
            </a:r>
            <a:r>
              <a:rPr lang="de-DE" cap="none" dirty="0"/>
              <a:t> </a:t>
            </a:r>
            <a:r>
              <a:rPr lang="de-DE" cap="none" dirty="0" err="1"/>
              <a:t>alerts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Microsoft Sentinel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correlation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wider IT </a:t>
            </a:r>
            <a:r>
              <a:rPr lang="de-DE" cap="none" dirty="0" err="1"/>
              <a:t>ecosystem</a:t>
            </a:r>
            <a:endParaRPr lang="en-DE" cap="none" dirty="0"/>
          </a:p>
        </p:txBody>
      </p:sp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2CB06D76-1102-8152-11C8-3C27AAC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3" y="1891207"/>
            <a:ext cx="2762655" cy="18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4C300A-3C4A-3697-CC67-147457DD8307}"/>
              </a:ext>
            </a:extLst>
          </p:cNvPr>
          <p:cNvSpPr txBox="1"/>
          <p:nvPr/>
        </p:nvSpPr>
        <p:spPr>
          <a:xfrm>
            <a:off x="1134372" y="1552653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pic>
        <p:nvPicPr>
          <p:cNvPr id="7" name="Picture 6" descr="A blue shield with a lock&#10;&#10;AI-generated content may be incorrect.">
            <a:extLst>
              <a:ext uri="{FF2B5EF4-FFF2-40B4-BE49-F238E27FC236}">
                <a16:creationId xmlns:a16="http://schemas.microsoft.com/office/drawing/2014/main" id="{6476DC68-86E4-D227-170E-DBD3C6296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8" y="4017233"/>
            <a:ext cx="1327869" cy="132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F4B40-7700-98C8-28F8-59A37B8F97EC}"/>
              </a:ext>
            </a:extLst>
          </p:cNvPr>
          <p:cNvSpPr txBox="1"/>
          <p:nvPr/>
        </p:nvSpPr>
        <p:spPr>
          <a:xfrm>
            <a:off x="5100038" y="5311324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Enterprise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edition</a:t>
            </a:r>
            <a:endParaRPr lang="en-DE" sz="1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607C-0707-9EBB-12E8-361AB7BC88B7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3999013" y="4677465"/>
            <a:ext cx="1670265" cy="3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5BA81-8060-B178-077F-66BDE551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1" y="4418855"/>
            <a:ext cx="2966882" cy="517219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E116922E-256F-D55A-01CC-0FE8C3ADF1E8}"/>
              </a:ext>
            </a:extLst>
          </p:cNvPr>
          <p:cNvSpPr/>
          <p:nvPr/>
        </p:nvSpPr>
        <p:spPr>
          <a:xfrm rot="12830972" flipV="1">
            <a:off x="781655" y="4206210"/>
            <a:ext cx="2567709" cy="711893"/>
          </a:xfrm>
          <a:prstGeom prst="arc">
            <a:avLst>
              <a:gd name="adj1" fmla="val 18341359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E5DE59F-5C65-BC40-D5A1-A42B13D847B7}"/>
              </a:ext>
            </a:extLst>
          </p:cNvPr>
          <p:cNvSpPr/>
          <p:nvPr/>
        </p:nvSpPr>
        <p:spPr>
          <a:xfrm rot="19547382">
            <a:off x="1390937" y="4218546"/>
            <a:ext cx="2567709" cy="780195"/>
          </a:xfrm>
          <a:prstGeom prst="arc">
            <a:avLst>
              <a:gd name="adj1" fmla="val 17559337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67">
            <a:extLst>
              <a:ext uri="{FF2B5EF4-FFF2-40B4-BE49-F238E27FC236}">
                <a16:creationId xmlns:a16="http://schemas.microsoft.com/office/drawing/2014/main" id="{07337FC6-37E8-61CC-40E1-BEC5B6DB01F8}"/>
              </a:ext>
            </a:extLst>
          </p:cNvPr>
          <p:cNvSpPr/>
          <p:nvPr/>
        </p:nvSpPr>
        <p:spPr>
          <a:xfrm>
            <a:off x="4435067" y="4613844"/>
            <a:ext cx="563732" cy="127239"/>
          </a:xfrm>
          <a:prstGeom prst="roundRect">
            <a:avLst>
              <a:gd name="adj" fmla="val 50000"/>
            </a:avLst>
          </a:prstGeom>
          <a:solidFill>
            <a:srgbClr val="354A5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https</a:t>
            </a:r>
            <a:endParaRPr lang="en-DE" sz="12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B094D87-ACEB-9348-9CE8-CB8117A9A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8911" y="2837501"/>
            <a:ext cx="1002610" cy="10026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E7D759-83BE-95D8-893C-01E6199F73AC}"/>
              </a:ext>
            </a:extLst>
          </p:cNvPr>
          <p:cNvSpPr txBox="1"/>
          <p:nvPr/>
        </p:nvSpPr>
        <p:spPr>
          <a:xfrm>
            <a:off x="8719168" y="2321712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Microsoft Sentinel</a:t>
            </a:r>
          </a:p>
          <a:p>
            <a:r>
              <a:rPr lang="de-DE" dirty="0" err="1"/>
              <a:t>for</a:t>
            </a:r>
            <a:r>
              <a:rPr lang="de-DE" dirty="0"/>
              <a:t> SAP</a:t>
            </a:r>
            <a:endParaRPr lang="en-DE" sz="1200" b="0" dirty="0"/>
          </a:p>
        </p:txBody>
      </p:sp>
      <p:cxnSp>
        <p:nvCxnSpPr>
          <p:cNvPr id="45" name="Elbow Connector 128">
            <a:extLst>
              <a:ext uri="{FF2B5EF4-FFF2-40B4-BE49-F238E27FC236}">
                <a16:creationId xmlns:a16="http://schemas.microsoft.com/office/drawing/2014/main" id="{89E883C0-21F2-C86F-85D9-19C5BB52236E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rot="10800000" flipV="1">
            <a:off x="6997147" y="3338806"/>
            <a:ext cx="2501764" cy="1342362"/>
          </a:xfrm>
          <a:prstGeom prst="bentConnector3">
            <a:avLst>
              <a:gd name="adj1" fmla="val 50000"/>
            </a:avLst>
          </a:prstGeom>
          <a:ln w="19050" cap="rnd">
            <a:solidFill>
              <a:srgbClr val="CC00DC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152">
            <a:extLst>
              <a:ext uri="{FF2B5EF4-FFF2-40B4-BE49-F238E27FC236}">
                <a16:creationId xmlns:a16="http://schemas.microsoft.com/office/drawing/2014/main" id="{3A9633E3-2C7F-8063-FD0A-E1683F0AE106}"/>
              </a:ext>
            </a:extLst>
          </p:cNvPr>
          <p:cNvSpPr/>
          <p:nvPr/>
        </p:nvSpPr>
        <p:spPr>
          <a:xfrm>
            <a:off x="8468705" y="3251071"/>
            <a:ext cx="426890" cy="165086"/>
          </a:xfrm>
          <a:prstGeom prst="roundRect">
            <a:avLst>
              <a:gd name="adj" fmla="val 50000"/>
            </a:avLst>
          </a:prstGeom>
          <a:solidFill>
            <a:srgbClr val="CC00DC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/>
              <a:t>OData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87310070"/>
      </p:ext>
    </p:extLst>
  </p:cSld>
  <p:clrMapOvr>
    <a:masterClrMapping/>
  </p:clrMapOvr>
</p:sld>
</file>

<file path=ppt/theme/theme1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371</Words>
  <Application>Microsoft Office PowerPoint</Application>
  <PresentationFormat>Widescreen</PresentationFormat>
  <Paragraphs>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72</vt:lpstr>
      <vt:lpstr>Arial</vt:lpstr>
      <vt:lpstr>Arial Black</vt:lpstr>
      <vt:lpstr>Calibri</vt:lpstr>
      <vt:lpstr>Symbol</vt:lpstr>
      <vt:lpstr>Wingdings</vt:lpstr>
      <vt:lpstr>1_DSAG-Technologietage 2024</vt:lpstr>
      <vt:lpstr>TechXChange 2025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261</cp:revision>
  <dcterms:created xsi:type="dcterms:W3CDTF">2018-07-31T15:04:08Z</dcterms:created>
  <dcterms:modified xsi:type="dcterms:W3CDTF">2025-03-31T17:00:37Z</dcterms:modified>
</cp:coreProperties>
</file>